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96" r:id="rId1"/>
    <p:sldMasterId id="2147483774" r:id="rId2"/>
  </p:sldMasterIdLst>
  <p:notesMasterIdLst>
    <p:notesMasterId r:id="rId21"/>
  </p:notesMasterIdLst>
  <p:handoutMasterIdLst>
    <p:handoutMasterId r:id="rId22"/>
  </p:handoutMasterIdLst>
  <p:sldIdLst>
    <p:sldId id="5863" r:id="rId3"/>
    <p:sldId id="5837" r:id="rId4"/>
    <p:sldId id="5838" r:id="rId5"/>
    <p:sldId id="5839" r:id="rId6"/>
    <p:sldId id="5856" r:id="rId7"/>
    <p:sldId id="5840" r:id="rId8"/>
    <p:sldId id="5857" r:id="rId9"/>
    <p:sldId id="5841" r:id="rId10"/>
    <p:sldId id="5842" r:id="rId11"/>
    <p:sldId id="5860" r:id="rId12"/>
    <p:sldId id="5844" r:id="rId13"/>
    <p:sldId id="5858" r:id="rId14"/>
    <p:sldId id="5846" r:id="rId15"/>
    <p:sldId id="5861" r:id="rId16"/>
    <p:sldId id="5862" r:id="rId17"/>
    <p:sldId id="5852" r:id="rId18"/>
    <p:sldId id="5859" r:id="rId19"/>
    <p:sldId id="585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ACB5077-AC7C-4D75-AF4D-A92922BF7C45}">
          <p14:sldIdLst/>
        </p14:section>
        <p14:section name="Default Section" id="{8C852022-E2A3-44D7-B1AE-C893F68B3772}">
          <p14:sldIdLst>
            <p14:sldId id="5863"/>
            <p14:sldId id="5837"/>
            <p14:sldId id="5838"/>
            <p14:sldId id="5839"/>
            <p14:sldId id="5856"/>
            <p14:sldId id="5840"/>
            <p14:sldId id="5857"/>
            <p14:sldId id="5841"/>
            <p14:sldId id="5842"/>
            <p14:sldId id="5860"/>
            <p14:sldId id="5844"/>
            <p14:sldId id="5858"/>
            <p14:sldId id="5846"/>
            <p14:sldId id="5861"/>
            <p14:sldId id="5862"/>
            <p14:sldId id="5852"/>
            <p14:sldId id="5859"/>
            <p14:sldId id="58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0A0"/>
    <a:srgbClr val="33CAFF"/>
    <a:srgbClr val="CCFF66"/>
    <a:srgbClr val="EF39E6"/>
    <a:srgbClr val="15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186" autoAdjust="0"/>
  </p:normalViewPr>
  <p:slideViewPr>
    <p:cSldViewPr>
      <p:cViewPr varScale="1">
        <p:scale>
          <a:sx n="114" d="100"/>
          <a:sy n="114" d="100"/>
        </p:scale>
        <p:origin x="1560" y="114"/>
      </p:cViewPr>
      <p:guideLst>
        <p:guide orient="horz" pos="2160"/>
        <p:guide pos="2880"/>
      </p:guideLst>
    </p:cSldViewPr>
  </p:slideViewPr>
  <p:outlineViewPr>
    <p:cViewPr>
      <p:scale>
        <a:sx n="33" d="100"/>
        <a:sy n="33" d="100"/>
      </p:scale>
      <p:origin x="0" y="-5184"/>
    </p:cViewPr>
  </p:outlineViewPr>
  <p:notesTextViewPr>
    <p:cViewPr>
      <p:scale>
        <a:sx n="1" d="1"/>
        <a:sy n="1" d="1"/>
      </p:scale>
      <p:origin x="0" y="0"/>
    </p:cViewPr>
  </p:notesTextViewPr>
  <p:sorterViewPr>
    <p:cViewPr>
      <p:scale>
        <a:sx n="100" d="100"/>
        <a:sy n="100" d="100"/>
      </p:scale>
      <p:origin x="0" y="-6979"/>
    </p:cViewPr>
  </p:sorterViewPr>
  <p:notesViewPr>
    <p:cSldViewPr>
      <p:cViewPr varScale="1">
        <p:scale>
          <a:sx n="53" d="100"/>
          <a:sy n="53" d="100"/>
        </p:scale>
        <p:origin x="2624"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42" tIns="46571" rIns="93142" bIns="46571"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0"/>
          </a:xfrm>
          <a:prstGeom prst="rect">
            <a:avLst/>
          </a:prstGeom>
        </p:spPr>
        <p:txBody>
          <a:bodyPr vert="horz" lIns="93142" tIns="46571" rIns="93142" bIns="46571" rtlCol="0"/>
          <a:lstStyle>
            <a:lvl1pPr algn="r">
              <a:defRPr sz="1200"/>
            </a:lvl1pPr>
          </a:lstStyle>
          <a:p>
            <a:fld id="{DB0B667D-2BE0-4A16-8EFA-E30C5D08DF21}" type="datetimeFigureOut">
              <a:rPr lang="en-US" smtClean="0"/>
              <a:t>9/29/2023</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42" tIns="46571" rIns="93142" bIns="465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68"/>
            <a:ext cx="3037840" cy="464820"/>
          </a:xfrm>
          <a:prstGeom prst="rect">
            <a:avLst/>
          </a:prstGeom>
        </p:spPr>
        <p:txBody>
          <a:bodyPr vert="horz" lIns="93142" tIns="46571" rIns="93142" bIns="46571" rtlCol="0" anchor="b"/>
          <a:lstStyle>
            <a:lvl1pPr algn="r">
              <a:defRPr sz="1200"/>
            </a:lvl1pPr>
          </a:lstStyle>
          <a:p>
            <a:fld id="{8088C099-2B7A-4B35-9E19-074E2F15C2D3}" type="slidenum">
              <a:rPr lang="en-US" smtClean="0"/>
              <a:t>‹#›</a:t>
            </a:fld>
            <a:endParaRPr lang="en-US" dirty="0"/>
          </a:p>
        </p:txBody>
      </p:sp>
    </p:spTree>
    <p:extLst>
      <p:ext uri="{BB962C8B-B14F-4D97-AF65-F5344CB8AC3E}">
        <p14:creationId xmlns:p14="http://schemas.microsoft.com/office/powerpoint/2010/main" val="201529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42" tIns="46571" rIns="93142" bIns="46571" rtlCol="0"/>
          <a:lstStyle>
            <a:lvl1pPr algn="l">
              <a:defRPr sz="1200"/>
            </a:lvl1pPr>
          </a:lstStyle>
          <a:p>
            <a:endParaRPr lang="en-US" dirty="0"/>
          </a:p>
        </p:txBody>
      </p:sp>
      <p:sp>
        <p:nvSpPr>
          <p:cNvPr id="3" name="Date Placeholder 2"/>
          <p:cNvSpPr>
            <a:spLocks noGrp="1"/>
          </p:cNvSpPr>
          <p:nvPr>
            <p:ph type="dt" idx="1"/>
          </p:nvPr>
        </p:nvSpPr>
        <p:spPr>
          <a:xfrm>
            <a:off x="3970941" y="1"/>
            <a:ext cx="3037840" cy="464820"/>
          </a:xfrm>
          <a:prstGeom prst="rect">
            <a:avLst/>
          </a:prstGeom>
        </p:spPr>
        <p:txBody>
          <a:bodyPr vert="horz" lIns="93142" tIns="46571" rIns="93142" bIns="46571" rtlCol="0"/>
          <a:lstStyle>
            <a:lvl1pPr algn="r">
              <a:defRPr sz="1200"/>
            </a:lvl1pPr>
          </a:lstStyle>
          <a:p>
            <a:fld id="{EDF0A5FA-AB94-44EE-A5D4-75C5C49A077B}" type="datetimeFigureOut">
              <a:rPr lang="en-US" smtClean="0"/>
              <a:t>9/29/2023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2" tIns="46571" rIns="93142" bIns="4657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42" tIns="46571" rIns="93142" bIns="465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42" tIns="46571" rIns="93142" bIns="465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8"/>
            <a:ext cx="3037840" cy="464820"/>
          </a:xfrm>
          <a:prstGeom prst="rect">
            <a:avLst/>
          </a:prstGeom>
        </p:spPr>
        <p:txBody>
          <a:bodyPr vert="horz" lIns="93142" tIns="46571" rIns="93142" bIns="46571" rtlCol="0" anchor="b"/>
          <a:lstStyle>
            <a:lvl1pPr algn="r">
              <a:defRPr sz="1200"/>
            </a:lvl1pPr>
          </a:lstStyle>
          <a:p>
            <a:fld id="{AF69DEFA-A6E1-4627-8453-89CF76F358A1}" type="slidenum">
              <a:rPr lang="en-US" smtClean="0"/>
              <a:t>‹#›</a:t>
            </a:fld>
            <a:endParaRPr lang="en-US" dirty="0"/>
          </a:p>
        </p:txBody>
      </p:sp>
    </p:spTree>
    <p:extLst>
      <p:ext uri="{BB962C8B-B14F-4D97-AF65-F5344CB8AC3E}">
        <p14:creationId xmlns:p14="http://schemas.microsoft.com/office/powerpoint/2010/main" val="3682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FDA8BB2F-3487-4DAD-83B6-4F0D28E497E2}" type="slidenum">
              <a:rPr lang="en-US" smtClean="0"/>
              <a:t>‹#›</a:t>
            </a:fld>
            <a:endParaRPr lang="en-US"/>
          </a:p>
        </p:txBody>
      </p:sp>
    </p:spTree>
    <p:extLst>
      <p:ext uri="{BB962C8B-B14F-4D97-AF65-F5344CB8AC3E}">
        <p14:creationId xmlns:p14="http://schemas.microsoft.com/office/powerpoint/2010/main" val="94509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7614853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297518688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5203407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798997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FFFB4-400D-1240-AB24-6F86C96D4DFB}"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49395722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FFFB4-400D-1240-AB24-6F86C96D4DFB}"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027514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FFFB4-400D-1240-AB24-6F86C96D4DFB}"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261645123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318542601"/>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55157406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581892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pic>
        <p:nvPicPr>
          <p:cNvPr id="7" name="Picture 6">
            <a:extLst>
              <a:ext uri="{FF2B5EF4-FFF2-40B4-BE49-F238E27FC236}">
                <a16:creationId xmlns:a16="http://schemas.microsoft.com/office/drawing/2014/main" id="{2EEC29D7-24CC-0384-E62D-2BFBA125AB07}"/>
              </a:ext>
            </a:extLst>
          </p:cNvPr>
          <p:cNvPicPr>
            <a:picLocks noChangeAspect="1"/>
          </p:cNvPicPr>
          <p:nvPr userDrawn="1"/>
        </p:nvPicPr>
        <p:blipFill>
          <a:blip r:embed="rId2"/>
          <a:stretch>
            <a:fillRect/>
          </a:stretch>
        </p:blipFill>
        <p:spPr>
          <a:xfrm>
            <a:off x="0" y="-10244"/>
            <a:ext cx="9144000" cy="2855763"/>
          </a:xfrm>
          <a:prstGeom prst="rect">
            <a:avLst/>
          </a:prstGeom>
        </p:spPr>
      </p:pic>
    </p:spTree>
    <p:extLst>
      <p:ext uri="{BB962C8B-B14F-4D97-AF65-F5344CB8AC3E}">
        <p14:creationId xmlns:p14="http://schemas.microsoft.com/office/powerpoint/2010/main" val="3772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203966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194858247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15568662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081686C-93D9-4810-B00F-9884B51C5D0A}" type="datetimeFigureOut">
              <a:rPr lang="en-US" smtClean="0"/>
              <a:pPr>
                <a:defRPr/>
              </a:pPr>
              <a:t>9/29/2023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F33E802-2DFF-42C8-8D97-32972CABA77A}" type="slidenum">
              <a:rPr lang="en-US" altLang="en-US" smtClean="0"/>
              <a:pPr>
                <a:defRPr/>
              </a:pPr>
              <a:t>‹#›</a:t>
            </a:fld>
            <a:endParaRPr lang="en-US" altLang="en-US"/>
          </a:p>
        </p:txBody>
      </p:sp>
    </p:spTree>
    <p:extLst>
      <p:ext uri="{BB962C8B-B14F-4D97-AF65-F5344CB8AC3E}">
        <p14:creationId xmlns:p14="http://schemas.microsoft.com/office/powerpoint/2010/main" val="346211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2074634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28084136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1568310191"/>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A9CC5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4247321995"/>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9/29/2023</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7E3A9E86-4CC3-4959-A751-C33E618564A4}" type="slidenum">
              <a:rPr lang="en-US" smtClean="0"/>
              <a:t>‹#›</a:t>
            </a:fld>
            <a:endParaRPr lang="en-US" dirty="0"/>
          </a:p>
        </p:txBody>
      </p:sp>
      <p:sp>
        <p:nvSpPr>
          <p:cNvPr id="13" name="Rectangle 12">
            <a:extLst>
              <a:ext uri="{FF2B5EF4-FFF2-40B4-BE49-F238E27FC236}">
                <a16:creationId xmlns:a16="http://schemas.microsoft.com/office/drawing/2014/main" id="{BBCECCC8-841B-00AE-BAF2-46C4BD1807E5}"/>
              </a:ext>
            </a:extLst>
          </p:cNvPr>
          <p:cNvSpPr/>
          <p:nvPr userDrawn="1"/>
        </p:nvSpPr>
        <p:spPr>
          <a:xfrm>
            <a:off x="0" y="6400800"/>
            <a:ext cx="9144000" cy="3404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6106309"/>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 id="2147483792" r:id="rId18"/>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4F54-B152-C862-0DC1-BD4E21E1DDED}"/>
              </a:ext>
            </a:extLst>
          </p:cNvPr>
          <p:cNvSpPr>
            <a:spLocks noGrp="1"/>
          </p:cNvSpPr>
          <p:nvPr>
            <p:ph type="title"/>
          </p:nvPr>
        </p:nvSpPr>
        <p:spPr>
          <a:xfrm>
            <a:off x="533399" y="5105400"/>
            <a:ext cx="6554867" cy="1524000"/>
          </a:xfrm>
        </p:spPr>
        <p:txBody>
          <a:bodyPr/>
          <a:lstStyle/>
          <a:p>
            <a:r>
              <a:rPr lang="en-US" b="1" dirty="0">
                <a:solidFill>
                  <a:srgbClr val="FFC000"/>
                </a:solidFill>
              </a:rPr>
              <a:t>Moravia Community School District</a:t>
            </a:r>
          </a:p>
        </p:txBody>
      </p:sp>
      <p:sp>
        <p:nvSpPr>
          <p:cNvPr id="3" name="Content Placeholder 2">
            <a:extLst>
              <a:ext uri="{FF2B5EF4-FFF2-40B4-BE49-F238E27FC236}">
                <a16:creationId xmlns:a16="http://schemas.microsoft.com/office/drawing/2014/main" id="{249118F5-C7AD-57BE-40FB-CD9CF73AE1E6}"/>
              </a:ext>
            </a:extLst>
          </p:cNvPr>
          <p:cNvSpPr>
            <a:spLocks noGrp="1"/>
          </p:cNvSpPr>
          <p:nvPr>
            <p:ph idx="1"/>
          </p:nvPr>
        </p:nvSpPr>
        <p:spPr/>
        <p:txBody>
          <a:bodyPr>
            <a:normAutofit fontScale="92500"/>
          </a:bodyPr>
          <a:lstStyle/>
          <a:p>
            <a:pPr marL="0" indent="0">
              <a:buNone/>
            </a:pPr>
            <a:r>
              <a:rPr lang="en-US" sz="4800" b="1" dirty="0">
                <a:solidFill>
                  <a:schemeClr val="tx1"/>
                </a:solidFill>
              </a:rPr>
              <a:t>State Penny for School Infrastructure and Property Tax Relief: </a:t>
            </a:r>
          </a:p>
          <a:p>
            <a:pPr marL="0" indent="0">
              <a:buNone/>
            </a:pPr>
            <a:r>
              <a:rPr lang="en-US" sz="4000" b="1" dirty="0">
                <a:solidFill>
                  <a:schemeClr val="tx1"/>
                </a:solidFill>
              </a:rPr>
              <a:t>Revenue Purpose           Statements</a:t>
            </a:r>
          </a:p>
          <a:p>
            <a:endParaRPr lang="en-US" dirty="0"/>
          </a:p>
        </p:txBody>
      </p:sp>
    </p:spTree>
    <p:extLst>
      <p:ext uri="{BB962C8B-B14F-4D97-AF65-F5344CB8AC3E}">
        <p14:creationId xmlns:p14="http://schemas.microsoft.com/office/powerpoint/2010/main" val="379323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xfrm>
            <a:off x="381000" y="0"/>
            <a:ext cx="8229600" cy="1143000"/>
          </a:xfrm>
        </p:spPr>
        <p:txBody>
          <a:bodyPr>
            <a:normAutofit fontScale="90000"/>
          </a:bodyPr>
          <a:lstStyle/>
          <a:p>
            <a:pPr eaLnBrk="1" hangingPunct="1"/>
            <a:r>
              <a:rPr lang="en-US" altLang="en-US" sz="3600" i="1" dirty="0"/>
              <a:t>Specific Uses Continued</a:t>
            </a:r>
            <a:br>
              <a:rPr lang="en-US" altLang="en-US" dirty="0"/>
            </a:br>
            <a:r>
              <a:rPr lang="en-US" altLang="en-US" sz="2400" dirty="0"/>
              <a:t>Physical Plant and Equipment Levy (Iowa Code 298.3)</a:t>
            </a:r>
            <a:endParaRPr lang="en-US" altLang="en-US" sz="2800" dirty="0"/>
          </a:p>
        </p:txBody>
      </p:sp>
      <p:sp>
        <p:nvSpPr>
          <p:cNvPr id="22531" name="Content Placeholder 1"/>
          <p:cNvSpPr>
            <a:spLocks noGrp="1"/>
          </p:cNvSpPr>
          <p:nvPr>
            <p:ph sz="half" idx="1"/>
          </p:nvPr>
        </p:nvSpPr>
        <p:spPr>
          <a:xfrm>
            <a:off x="228600" y="1295400"/>
            <a:ext cx="4267200" cy="5029200"/>
          </a:xfrm>
        </p:spPr>
        <p:txBody>
          <a:bodyPr>
            <a:normAutofit fontScale="85000" lnSpcReduction="10000"/>
          </a:bodyPr>
          <a:lstStyle/>
          <a:p>
            <a:pPr eaLnBrk="1" hangingPunct="1"/>
            <a:r>
              <a:rPr lang="en-US" altLang="en-US" sz="2000" b="1" dirty="0">
                <a:solidFill>
                  <a:schemeClr val="tx1"/>
                </a:solidFill>
              </a:rPr>
              <a:t>Purchase and improvement of grounds. </a:t>
            </a:r>
          </a:p>
          <a:p>
            <a:pPr eaLnBrk="1" hangingPunct="1"/>
            <a:r>
              <a:rPr lang="en-US" altLang="en-US" sz="2000" b="1" dirty="0">
                <a:solidFill>
                  <a:schemeClr val="tx1"/>
                </a:solidFill>
              </a:rPr>
              <a:t>Construction, reconstruction, additions, remodeling, repair (but not maintenance)</a:t>
            </a:r>
          </a:p>
          <a:p>
            <a:pPr eaLnBrk="1" hangingPunct="1"/>
            <a:r>
              <a:rPr lang="en-US" altLang="en-US" sz="2000" b="1" dirty="0">
                <a:solidFill>
                  <a:schemeClr val="tx1"/>
                </a:solidFill>
              </a:rPr>
              <a:t>Purchase, lease, or lease-purchase of equipment or technology exceeding $500 in value per invoice. </a:t>
            </a:r>
          </a:p>
          <a:p>
            <a:pPr eaLnBrk="1" hangingPunct="1"/>
            <a:r>
              <a:rPr lang="en-US" altLang="en-US" sz="2000" b="1" dirty="0">
                <a:solidFill>
                  <a:schemeClr val="tx1"/>
                </a:solidFill>
              </a:rPr>
              <a:t>Payment of debts contracted for building construction, not including interest on bonds. </a:t>
            </a:r>
          </a:p>
          <a:p>
            <a:pPr eaLnBrk="1" hangingPunct="1"/>
            <a:r>
              <a:rPr lang="en-US" altLang="en-US" sz="2000" b="1" dirty="0">
                <a:solidFill>
                  <a:schemeClr val="tx1"/>
                </a:solidFill>
              </a:rPr>
              <a:t>Procuring or acquisition of library facilities.</a:t>
            </a:r>
          </a:p>
          <a:p>
            <a:r>
              <a:rPr lang="en-US" altLang="en-US" sz="2000" b="1" dirty="0">
                <a:solidFill>
                  <a:schemeClr val="tx1"/>
                </a:solidFill>
              </a:rPr>
              <a:t>Energy conservation.</a:t>
            </a:r>
          </a:p>
          <a:p>
            <a:r>
              <a:rPr lang="en-US" altLang="en-US" sz="2000" b="1" dirty="0">
                <a:solidFill>
                  <a:schemeClr val="tx1"/>
                </a:solidFill>
              </a:rPr>
              <a:t>Rental of facilities under chapter 28E. </a:t>
            </a:r>
          </a:p>
        </p:txBody>
      </p:sp>
      <p:sp>
        <p:nvSpPr>
          <p:cNvPr id="22532" name="Content Placeholder 3"/>
          <p:cNvSpPr>
            <a:spLocks noGrp="1"/>
          </p:cNvSpPr>
          <p:nvPr>
            <p:ph sz="half" idx="2"/>
          </p:nvPr>
        </p:nvSpPr>
        <p:spPr>
          <a:xfrm>
            <a:off x="4572000" y="1143000"/>
            <a:ext cx="4495800" cy="5181600"/>
          </a:xfrm>
        </p:spPr>
        <p:txBody>
          <a:bodyPr>
            <a:normAutofit fontScale="85000" lnSpcReduction="10000"/>
          </a:bodyPr>
          <a:lstStyle/>
          <a:p>
            <a:pPr eaLnBrk="1" hangingPunct="1"/>
            <a:r>
              <a:rPr lang="en-US" altLang="en-US" sz="2000" b="1" dirty="0">
                <a:solidFill>
                  <a:schemeClr val="tx1"/>
                </a:solidFill>
              </a:rPr>
              <a:t>Bus purchase. </a:t>
            </a:r>
          </a:p>
          <a:p>
            <a:pPr eaLnBrk="1" hangingPunct="1"/>
            <a:r>
              <a:rPr lang="en-US" altLang="en-US" sz="2000" b="1" dirty="0">
                <a:solidFill>
                  <a:schemeClr val="tx1"/>
                </a:solidFill>
              </a:rPr>
              <a:t>Bus repair exceeding $2,500 per invoice.</a:t>
            </a:r>
          </a:p>
          <a:p>
            <a:pPr eaLnBrk="1" hangingPunct="1"/>
            <a:r>
              <a:rPr lang="en-US" altLang="en-US" sz="2000" b="1" dirty="0">
                <a:solidFill>
                  <a:schemeClr val="tx1"/>
                </a:solidFill>
              </a:rPr>
              <a:t>Purchase/lease-purchase of buildings. </a:t>
            </a:r>
          </a:p>
          <a:p>
            <a:pPr eaLnBrk="1" hangingPunct="1"/>
            <a:r>
              <a:rPr lang="en-US" altLang="en-US" sz="2000" b="1" dirty="0">
                <a:solidFill>
                  <a:schemeClr val="tx1"/>
                </a:solidFill>
              </a:rPr>
              <a:t>Equipment purchases for recreational purposes. </a:t>
            </a:r>
          </a:p>
          <a:p>
            <a:pPr eaLnBrk="1" hangingPunct="1"/>
            <a:r>
              <a:rPr lang="en-US" altLang="en-US" sz="2000" b="1" dirty="0">
                <a:solidFill>
                  <a:schemeClr val="tx1"/>
                </a:solidFill>
              </a:rPr>
              <a:t>Payments as required under section 403.19, subsection 2 (TIF) </a:t>
            </a:r>
          </a:p>
          <a:p>
            <a:pPr eaLnBrk="1" hangingPunct="1"/>
            <a:r>
              <a:rPr lang="en-US" altLang="en-US" sz="2000" b="1" dirty="0">
                <a:solidFill>
                  <a:schemeClr val="tx1"/>
                </a:solidFill>
              </a:rPr>
              <a:t>Demolition, clean up, and other costs within two years of a disaster as defined in section 29C.2, subsection 1.</a:t>
            </a:r>
          </a:p>
          <a:p>
            <a:pPr eaLnBrk="1" hangingPunct="1"/>
            <a:r>
              <a:rPr lang="en-US" altLang="en-US" sz="2000" b="1" dirty="0">
                <a:solidFill>
                  <a:schemeClr val="tx1"/>
                </a:solidFill>
              </a:rPr>
              <a:t>Recent additions: </a:t>
            </a:r>
          </a:p>
          <a:p>
            <a:pPr lvl="1"/>
            <a:r>
              <a:rPr lang="en-US" altLang="en-US" sz="2000" b="1" dirty="0">
                <a:solidFill>
                  <a:schemeClr val="tx1"/>
                </a:solidFill>
              </a:rPr>
              <a:t>Testing and mitigation of radon</a:t>
            </a:r>
          </a:p>
          <a:p>
            <a:pPr lvl="1"/>
            <a:r>
              <a:rPr lang="en-US" altLang="en-US" sz="2000" b="1" dirty="0">
                <a:solidFill>
                  <a:schemeClr val="tx1"/>
                </a:solidFill>
              </a:rPr>
              <a:t>Safety and security (not including staff)</a:t>
            </a:r>
          </a:p>
        </p:txBody>
      </p:sp>
    </p:spTree>
    <p:extLst>
      <p:ext uri="{BB962C8B-B14F-4D97-AF65-F5344CB8AC3E}">
        <p14:creationId xmlns:p14="http://schemas.microsoft.com/office/powerpoint/2010/main" val="1570281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457200" y="381000"/>
            <a:ext cx="8229600" cy="762000"/>
          </a:xfrm>
        </p:spPr>
        <p:txBody>
          <a:bodyPr>
            <a:normAutofit fontScale="90000"/>
          </a:bodyPr>
          <a:lstStyle/>
          <a:p>
            <a:pPr eaLnBrk="1" hangingPunct="1"/>
            <a:r>
              <a:rPr lang="en-US" altLang="en-US" sz="3200" i="1" dirty="0"/>
              <a:t>Specific Uses Continued</a:t>
            </a:r>
            <a:br>
              <a:rPr lang="en-US" altLang="en-US" sz="3200" dirty="0"/>
            </a:br>
            <a:r>
              <a:rPr lang="en-US" altLang="en-US" sz="3200" dirty="0"/>
              <a:t>PERL (Iowa Code 300.2) including:</a:t>
            </a:r>
          </a:p>
        </p:txBody>
      </p:sp>
      <p:sp>
        <p:nvSpPr>
          <p:cNvPr id="2" name="Content Placeholder 1">
            <a:extLst>
              <a:ext uri="{FF2B5EF4-FFF2-40B4-BE49-F238E27FC236}">
                <a16:creationId xmlns:a16="http://schemas.microsoft.com/office/drawing/2014/main" id="{FD2A88C9-2255-4341-94C3-69BCE7879D87}"/>
              </a:ext>
            </a:extLst>
          </p:cNvPr>
          <p:cNvSpPr>
            <a:spLocks noGrp="1"/>
          </p:cNvSpPr>
          <p:nvPr>
            <p:ph idx="1"/>
          </p:nvPr>
        </p:nvSpPr>
        <p:spPr>
          <a:xfrm>
            <a:off x="304800" y="1143000"/>
            <a:ext cx="8534400" cy="4419600"/>
          </a:xfrm>
        </p:spPr>
        <p:txBody>
          <a:bodyPr>
            <a:normAutofit/>
          </a:bodyPr>
          <a:lstStyle/>
          <a:p>
            <a:pPr>
              <a:defRPr/>
            </a:pPr>
            <a:r>
              <a:rPr lang="en-US" b="1" dirty="0">
                <a:solidFill>
                  <a:schemeClr val="tx1"/>
                </a:solidFill>
              </a:rPr>
              <a:t>Public recreation places and playgrounds for children and adults</a:t>
            </a:r>
          </a:p>
          <a:p>
            <a:pPr>
              <a:defRPr/>
            </a:pPr>
            <a:r>
              <a:rPr lang="en-US" b="1" dirty="0">
                <a:solidFill>
                  <a:schemeClr val="tx1"/>
                </a:solidFill>
              </a:rPr>
              <a:t>Accommodations for the recreation places and playgrounds</a:t>
            </a:r>
          </a:p>
          <a:p>
            <a:pPr>
              <a:defRPr/>
            </a:pPr>
            <a:r>
              <a:rPr lang="en-US" b="1" dirty="0">
                <a:solidFill>
                  <a:schemeClr val="tx1"/>
                </a:solidFill>
              </a:rPr>
              <a:t>A 28E agreement with a public or private agency responsible for public parks or public buildings and grounds, located in the school district</a:t>
            </a:r>
          </a:p>
          <a:p>
            <a:pPr>
              <a:defRPr/>
            </a:pPr>
            <a:r>
              <a:rPr lang="en-US" b="1" dirty="0">
                <a:solidFill>
                  <a:schemeClr val="tx1"/>
                </a:solidFill>
              </a:rPr>
              <a:t>Supervision and instruction to carry on public educational and recreational activities, and   </a:t>
            </a:r>
          </a:p>
          <a:p>
            <a:pPr>
              <a:defRPr/>
            </a:pPr>
            <a:r>
              <a:rPr lang="en-US" b="1" dirty="0">
                <a:solidFill>
                  <a:schemeClr val="tx1"/>
                </a:solidFill>
              </a:rPr>
              <a:t>Community education purposes under chapter 276.</a:t>
            </a:r>
          </a:p>
        </p:txBody>
      </p:sp>
    </p:spTree>
    <p:extLst>
      <p:ext uri="{BB962C8B-B14F-4D97-AF65-F5344CB8AC3E}">
        <p14:creationId xmlns:p14="http://schemas.microsoft.com/office/powerpoint/2010/main" val="1235420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6878733" cy="1524000"/>
          </a:xfrm>
        </p:spPr>
        <p:txBody>
          <a:bodyPr>
            <a:normAutofit/>
          </a:bodyPr>
          <a:lstStyle/>
          <a:p>
            <a:r>
              <a:rPr lang="en-US" b="1" dirty="0">
                <a:solidFill>
                  <a:srgbClr val="FFC000"/>
                </a:solidFill>
              </a:rPr>
              <a:t>Plans for RPS at Moravia CSD</a:t>
            </a:r>
          </a:p>
        </p:txBody>
      </p:sp>
      <p:sp>
        <p:nvSpPr>
          <p:cNvPr id="5" name="TextBox 4">
            <a:extLst>
              <a:ext uri="{FF2B5EF4-FFF2-40B4-BE49-F238E27FC236}">
                <a16:creationId xmlns:a16="http://schemas.microsoft.com/office/drawing/2014/main" id="{746E3F36-4F48-5F7D-F63F-E0E8FE0FB932}"/>
              </a:ext>
            </a:extLst>
          </p:cNvPr>
          <p:cNvSpPr txBox="1"/>
          <p:nvPr/>
        </p:nvSpPr>
        <p:spPr>
          <a:xfrm>
            <a:off x="304800" y="304800"/>
            <a:ext cx="8610600" cy="4801314"/>
          </a:xfrm>
          <a:prstGeom prst="rect">
            <a:avLst/>
          </a:prstGeom>
          <a:noFill/>
        </p:spPr>
        <p:txBody>
          <a:bodyPr wrap="square" rtlCol="0">
            <a:spAutoFit/>
          </a:bodyPr>
          <a:lstStyle/>
          <a:p>
            <a:pPr marL="285750" indent="-285750">
              <a:buFont typeface="Wingdings" panose="05000000000000000000" pitchFamily="2" charset="2"/>
              <a:buChar char="q"/>
            </a:pPr>
            <a:r>
              <a:rPr lang="en-US" dirty="0"/>
              <a:t>Replace roofing as needed</a:t>
            </a:r>
          </a:p>
          <a:p>
            <a:pPr marL="285750" indent="-285750">
              <a:buFont typeface="Wingdings" panose="05000000000000000000" pitchFamily="2" charset="2"/>
              <a:buChar char="q"/>
            </a:pPr>
            <a:r>
              <a:rPr lang="en-US" dirty="0"/>
              <a:t>Update parking lots</a:t>
            </a:r>
          </a:p>
          <a:p>
            <a:pPr marL="285750" indent="-285750">
              <a:buFont typeface="Wingdings" panose="05000000000000000000" pitchFamily="2" charset="2"/>
              <a:buChar char="q"/>
            </a:pPr>
            <a:r>
              <a:rPr lang="en-US" dirty="0"/>
              <a:t>Purchase Computers/Chromebooks</a:t>
            </a:r>
          </a:p>
          <a:p>
            <a:pPr marL="285750" indent="-285750">
              <a:buFont typeface="Wingdings" panose="05000000000000000000" pitchFamily="2" charset="2"/>
              <a:buChar char="q"/>
            </a:pPr>
            <a:r>
              <a:rPr lang="en-US" dirty="0"/>
              <a:t>Improve athletic facilities</a:t>
            </a:r>
          </a:p>
          <a:p>
            <a:pPr marL="285750" indent="-285750">
              <a:buFont typeface="Wingdings" panose="05000000000000000000" pitchFamily="2" charset="2"/>
              <a:buChar char="q"/>
            </a:pPr>
            <a:r>
              <a:rPr lang="en-US" dirty="0"/>
              <a:t>Fencing as needed</a:t>
            </a:r>
          </a:p>
          <a:p>
            <a:pPr marL="285750" indent="-285750">
              <a:buFont typeface="Wingdings" panose="05000000000000000000" pitchFamily="2" charset="2"/>
              <a:buChar char="q"/>
            </a:pPr>
            <a:r>
              <a:rPr lang="en-US" dirty="0"/>
              <a:t>Possible bonding SAVE tax for large project (Bus barn, etc.)</a:t>
            </a:r>
          </a:p>
          <a:p>
            <a:pPr marL="285750" indent="-285750">
              <a:buFont typeface="Wingdings" panose="05000000000000000000" pitchFamily="2" charset="2"/>
              <a:buChar char="q"/>
            </a:pPr>
            <a:r>
              <a:rPr lang="en-US" dirty="0"/>
              <a:t>Lease school buses</a:t>
            </a:r>
          </a:p>
          <a:p>
            <a:pPr marL="285750" indent="-285750">
              <a:buFont typeface="Wingdings" panose="05000000000000000000" pitchFamily="2" charset="2"/>
              <a:buChar char="q"/>
            </a:pPr>
            <a:r>
              <a:rPr lang="en-US" dirty="0"/>
              <a:t>Pay for repairs over $2500 per incident on school vehicles</a:t>
            </a:r>
          </a:p>
          <a:p>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175146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5334000"/>
            <a:ext cx="6554867" cy="1524000"/>
          </a:xfrm>
        </p:spPr>
        <p:txBody>
          <a:bodyPr/>
          <a:lstStyle/>
          <a:p>
            <a:pPr eaLnBrk="1" hangingPunct="1"/>
            <a:r>
              <a:rPr lang="en-US" altLang="en-US" b="1" dirty="0">
                <a:solidFill>
                  <a:srgbClr val="FFC000"/>
                </a:solidFill>
              </a:rPr>
              <a:t>RPS Process</a:t>
            </a:r>
          </a:p>
        </p:txBody>
      </p:sp>
      <p:sp>
        <p:nvSpPr>
          <p:cNvPr id="25603" name="Content Placeholder 2"/>
          <p:cNvSpPr>
            <a:spLocks noGrp="1"/>
          </p:cNvSpPr>
          <p:nvPr>
            <p:ph idx="1"/>
          </p:nvPr>
        </p:nvSpPr>
        <p:spPr>
          <a:xfrm>
            <a:off x="228600" y="152400"/>
            <a:ext cx="8229600" cy="3962400"/>
          </a:xfrm>
          <a:noFill/>
        </p:spPr>
        <p:txBody>
          <a:bodyPr>
            <a:normAutofit/>
          </a:bodyPr>
          <a:lstStyle/>
          <a:p>
            <a:pPr eaLnBrk="1" hangingPunct="1"/>
            <a:r>
              <a:rPr lang="en-US" altLang="en-US" b="1" dirty="0">
                <a:solidFill>
                  <a:schemeClr val="tx1"/>
                </a:solidFill>
              </a:rPr>
              <a:t>Moravia’s existing RPS remains in effect until either extended or amended, through the expiration date on the prior RPS ballot or July 1, 2031, whichever is earlier. </a:t>
            </a:r>
          </a:p>
          <a:p>
            <a:pPr eaLnBrk="1" hangingPunct="1"/>
            <a:r>
              <a:rPr lang="en-US" altLang="en-US" b="1" dirty="0">
                <a:solidFill>
                  <a:schemeClr val="tx1"/>
                </a:solidFill>
              </a:rPr>
              <a:t>RPS solely for reduction of property taxes under 298.2 or 298.18 can be passed simply by board resolution without a vote of the public required. </a:t>
            </a:r>
          </a:p>
          <a:p>
            <a:pPr eaLnBrk="1" hangingPunct="1"/>
            <a:r>
              <a:rPr lang="en-US" altLang="en-US" b="1" dirty="0">
                <a:solidFill>
                  <a:schemeClr val="tx1"/>
                </a:solidFill>
              </a:rPr>
              <a:t>Any other uses must be included in a RPS approved by voters and property tax relief may be specifically included in the RPS as well.</a:t>
            </a:r>
          </a:p>
        </p:txBody>
      </p:sp>
    </p:spTree>
    <p:extLst>
      <p:ext uri="{BB962C8B-B14F-4D97-AF65-F5344CB8AC3E}">
        <p14:creationId xmlns:p14="http://schemas.microsoft.com/office/powerpoint/2010/main" val="1343073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2C35-6C83-4FE2-A8CC-F6EBF808FA89}"/>
              </a:ext>
            </a:extLst>
          </p:cNvPr>
          <p:cNvSpPr>
            <a:spLocks noGrp="1"/>
          </p:cNvSpPr>
          <p:nvPr>
            <p:ph type="title"/>
          </p:nvPr>
        </p:nvSpPr>
        <p:spPr>
          <a:xfrm>
            <a:off x="381000" y="381000"/>
            <a:ext cx="8534400" cy="914400"/>
          </a:xfrm>
        </p:spPr>
        <p:txBody>
          <a:bodyPr>
            <a:normAutofit fontScale="90000"/>
          </a:bodyPr>
          <a:lstStyle/>
          <a:p>
            <a:pPr eaLnBrk="1" fontAlgn="auto" hangingPunct="1">
              <a:spcAft>
                <a:spcPts val="0"/>
              </a:spcAft>
              <a:defRPr/>
            </a:pPr>
            <a:r>
              <a:rPr lang="en-US" sz="3600" dirty="0"/>
              <a:t>Schools are limited to a few</a:t>
            </a:r>
            <a:br>
              <a:rPr lang="en-US" sz="3600" dirty="0"/>
            </a:br>
            <a:r>
              <a:rPr lang="en-US" sz="3600" dirty="0"/>
              <a:t>Special Election dates Every Year:</a:t>
            </a:r>
            <a:endParaRPr lang="en-US" dirty="0"/>
          </a:p>
        </p:txBody>
      </p:sp>
      <p:sp>
        <p:nvSpPr>
          <p:cNvPr id="4" name="Text Placeholder 3">
            <a:extLst>
              <a:ext uri="{FF2B5EF4-FFF2-40B4-BE49-F238E27FC236}">
                <a16:creationId xmlns:a16="http://schemas.microsoft.com/office/drawing/2014/main" id="{AE49A1DD-AC80-48C1-88A0-77AC2E8FC4D0}"/>
              </a:ext>
            </a:extLst>
          </p:cNvPr>
          <p:cNvSpPr>
            <a:spLocks noGrp="1"/>
          </p:cNvSpPr>
          <p:nvPr>
            <p:ph type="body" idx="1"/>
          </p:nvPr>
        </p:nvSpPr>
        <p:spPr>
          <a:xfrm>
            <a:off x="381000" y="2286000"/>
            <a:ext cx="3716866" cy="609600"/>
          </a:xfrm>
        </p:spPr>
        <p:txBody>
          <a:bodyPr/>
          <a:lstStyle/>
          <a:p>
            <a:pPr eaLnBrk="1" fontAlgn="auto" hangingPunct="1">
              <a:spcAft>
                <a:spcPts val="0"/>
              </a:spcAft>
              <a:buFont typeface="Wingdings 2"/>
              <a:buNone/>
              <a:defRPr/>
            </a:pPr>
            <a:r>
              <a:rPr u="sng" dirty="0"/>
              <a:t>Odd Numbered Years</a:t>
            </a:r>
          </a:p>
        </p:txBody>
      </p:sp>
      <p:sp>
        <p:nvSpPr>
          <p:cNvPr id="3" name="Content Placeholder 2">
            <a:extLst>
              <a:ext uri="{FF2B5EF4-FFF2-40B4-BE49-F238E27FC236}">
                <a16:creationId xmlns:a16="http://schemas.microsoft.com/office/drawing/2014/main" id="{D5D110F6-53D1-42EC-AE72-804D77E7157C}"/>
              </a:ext>
            </a:extLst>
          </p:cNvPr>
          <p:cNvSpPr>
            <a:spLocks noGrp="1"/>
          </p:cNvSpPr>
          <p:nvPr>
            <p:ph sz="half" idx="2"/>
          </p:nvPr>
        </p:nvSpPr>
        <p:spPr>
          <a:xfrm>
            <a:off x="381000" y="3048000"/>
            <a:ext cx="4040188" cy="2667000"/>
          </a:xfrm>
        </p:spPr>
        <p:txBody>
          <a:bodyPr>
            <a:normAutofit/>
          </a:bodyPr>
          <a:lstStyle/>
          <a:p>
            <a:pPr eaLnBrk="1" hangingPunct="1">
              <a:defRPr/>
            </a:pPr>
            <a:r>
              <a:rPr lang="en-US" b="1" dirty="0">
                <a:solidFill>
                  <a:schemeClr val="tx1"/>
                </a:solidFill>
              </a:rPr>
              <a:t>1st Tuesday in March</a:t>
            </a:r>
          </a:p>
          <a:p>
            <a:pPr eaLnBrk="1" hangingPunct="1">
              <a:defRPr/>
            </a:pPr>
            <a:r>
              <a:rPr lang="en-US" b="1" dirty="0">
                <a:solidFill>
                  <a:schemeClr val="tx1"/>
                </a:solidFill>
              </a:rPr>
              <a:t>2nd Tuesday in September</a:t>
            </a:r>
          </a:p>
          <a:p>
            <a:pPr eaLnBrk="1" hangingPunct="1">
              <a:defRPr/>
            </a:pPr>
            <a:r>
              <a:rPr lang="en-US" b="1" dirty="0">
                <a:solidFill>
                  <a:schemeClr val="tx1"/>
                </a:solidFill>
              </a:rPr>
              <a:t>1st Tuesday after the 1st Monday in November (Board Election Date)</a:t>
            </a:r>
          </a:p>
          <a:p>
            <a:pPr marL="274320" indent="-274320" eaLnBrk="1" fontAlgn="auto" hangingPunct="1">
              <a:spcAft>
                <a:spcPts val="0"/>
              </a:spcAft>
              <a:buFont typeface="Wingdings 2"/>
              <a:buNone/>
              <a:defRPr/>
            </a:pPr>
            <a:endParaRPr lang="en-US" dirty="0"/>
          </a:p>
          <a:p>
            <a:pPr marL="274320" indent="-274320" eaLnBrk="1" fontAlgn="auto" hangingPunct="1">
              <a:spcAft>
                <a:spcPts val="0"/>
              </a:spcAft>
              <a:buFont typeface="Wingdings 2"/>
              <a:buNone/>
              <a:defRPr/>
            </a:pPr>
            <a:endParaRPr lang="en-US" dirty="0"/>
          </a:p>
        </p:txBody>
      </p:sp>
      <p:sp>
        <p:nvSpPr>
          <p:cNvPr id="5" name="Text Placeholder 4">
            <a:extLst>
              <a:ext uri="{FF2B5EF4-FFF2-40B4-BE49-F238E27FC236}">
                <a16:creationId xmlns:a16="http://schemas.microsoft.com/office/drawing/2014/main" id="{0E9624F0-6713-4D17-9089-050F73DAD6E0}"/>
              </a:ext>
            </a:extLst>
          </p:cNvPr>
          <p:cNvSpPr>
            <a:spLocks noGrp="1"/>
          </p:cNvSpPr>
          <p:nvPr>
            <p:ph type="body" sz="quarter" idx="3"/>
          </p:nvPr>
        </p:nvSpPr>
        <p:spPr>
          <a:xfrm>
            <a:off x="4648200" y="2319338"/>
            <a:ext cx="3764051" cy="576262"/>
          </a:xfrm>
        </p:spPr>
        <p:txBody>
          <a:bodyPr/>
          <a:lstStyle/>
          <a:p>
            <a:pPr eaLnBrk="1" fontAlgn="auto" hangingPunct="1">
              <a:spcAft>
                <a:spcPts val="0"/>
              </a:spcAft>
              <a:buFont typeface="Wingdings 2"/>
              <a:buNone/>
              <a:defRPr/>
            </a:pPr>
            <a:r>
              <a:rPr lang="en-US" u="sng" dirty="0"/>
              <a:t>Even Numbers Years</a:t>
            </a:r>
          </a:p>
        </p:txBody>
      </p:sp>
      <p:sp>
        <p:nvSpPr>
          <p:cNvPr id="26629" name="Content Placeholder 5"/>
          <p:cNvSpPr>
            <a:spLocks noGrp="1"/>
          </p:cNvSpPr>
          <p:nvPr>
            <p:ph sz="quarter" idx="4"/>
          </p:nvPr>
        </p:nvSpPr>
        <p:spPr>
          <a:xfrm>
            <a:off x="4651373" y="3048000"/>
            <a:ext cx="4041775" cy="2819400"/>
          </a:xfrm>
        </p:spPr>
        <p:txBody>
          <a:bodyPr>
            <a:normAutofit/>
          </a:bodyPr>
          <a:lstStyle/>
          <a:p>
            <a:pPr eaLnBrk="1" hangingPunct="1"/>
            <a:r>
              <a:rPr lang="en-US" altLang="en-US" b="1" dirty="0">
                <a:solidFill>
                  <a:schemeClr val="tx1"/>
                </a:solidFill>
              </a:rPr>
              <a:t>1st Tuesday in March</a:t>
            </a:r>
          </a:p>
          <a:p>
            <a:pPr eaLnBrk="1" hangingPunct="1"/>
            <a:r>
              <a:rPr lang="en-US" altLang="en-US" b="1" dirty="0">
                <a:solidFill>
                  <a:schemeClr val="tx1"/>
                </a:solidFill>
              </a:rPr>
              <a:t>2nd Tuesday in September</a:t>
            </a:r>
          </a:p>
        </p:txBody>
      </p:sp>
    </p:spTree>
    <p:extLst>
      <p:ext uri="{BB962C8B-B14F-4D97-AF65-F5344CB8AC3E}">
        <p14:creationId xmlns:p14="http://schemas.microsoft.com/office/powerpoint/2010/main" val="3280427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5248013"/>
            <a:ext cx="6554867" cy="1524000"/>
          </a:xfrm>
        </p:spPr>
        <p:txBody>
          <a:bodyPr>
            <a:noAutofit/>
          </a:bodyPr>
          <a:lstStyle/>
          <a:p>
            <a:pPr eaLnBrk="1" hangingPunct="1"/>
            <a:r>
              <a:rPr lang="en-US" altLang="en-US" b="1" dirty="0">
                <a:solidFill>
                  <a:srgbClr val="FFC000"/>
                </a:solidFill>
              </a:rPr>
              <a:t>Timing of the Revenues</a:t>
            </a:r>
          </a:p>
        </p:txBody>
      </p:sp>
      <p:sp>
        <p:nvSpPr>
          <p:cNvPr id="3" name="Content Placeholder 2">
            <a:extLst>
              <a:ext uri="{FF2B5EF4-FFF2-40B4-BE49-F238E27FC236}">
                <a16:creationId xmlns:a16="http://schemas.microsoft.com/office/drawing/2014/main" id="{DE815AF6-3A39-41FD-AABE-89BB6B8E2014}"/>
              </a:ext>
            </a:extLst>
          </p:cNvPr>
          <p:cNvSpPr>
            <a:spLocks noGrp="1"/>
          </p:cNvSpPr>
          <p:nvPr>
            <p:ph idx="1"/>
          </p:nvPr>
        </p:nvSpPr>
        <p:spPr>
          <a:xfrm>
            <a:off x="347874" y="76200"/>
            <a:ext cx="8229600" cy="5029200"/>
          </a:xfrm>
        </p:spPr>
        <p:txBody>
          <a:bodyPr>
            <a:normAutofit fontScale="77500" lnSpcReduction="20000"/>
          </a:bodyPr>
          <a:lstStyle/>
          <a:p>
            <a:r>
              <a:rPr lang="en-US" altLang="en-US" sz="4000" b="1" dirty="0">
                <a:solidFill>
                  <a:schemeClr val="tx1"/>
                </a:solidFill>
              </a:rPr>
              <a:t>Originally, the revenues from the state penny were paid monthly to districts based on 90% of estimated revenue (Department of Revenue Estimates) with a reconciliation payment in the November following the close of the fiscal year.  </a:t>
            </a:r>
          </a:p>
          <a:p>
            <a:r>
              <a:rPr lang="en-US" altLang="en-US" sz="4000" b="1" dirty="0">
                <a:solidFill>
                  <a:schemeClr val="tx1"/>
                </a:solidFill>
              </a:rPr>
              <a:t>Starting in fall of 2022 (FY23), the State pays 100% of the actual amount of SAVE taxes collected, monthly (per the SAVE distribution formula). </a:t>
            </a:r>
          </a:p>
          <a:p>
            <a:pPr marL="274320" indent="-274320" eaLnBrk="1" fontAlgn="auto" hangingPunct="1">
              <a:spcAft>
                <a:spcPts val="0"/>
              </a:spcAft>
              <a:buFont typeface="Wingdings 2"/>
              <a:buNone/>
              <a:defRPr/>
            </a:pPr>
            <a:endParaRPr lang="en-US" dirty="0"/>
          </a:p>
        </p:txBody>
      </p:sp>
    </p:spTree>
    <p:extLst>
      <p:ext uri="{BB962C8B-B14F-4D97-AF65-F5344CB8AC3E}">
        <p14:creationId xmlns:p14="http://schemas.microsoft.com/office/powerpoint/2010/main" val="2164157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6256-9EAD-4B08-B91D-65FB9E558CEC}"/>
              </a:ext>
            </a:extLst>
          </p:cNvPr>
          <p:cNvSpPr>
            <a:spLocks noGrp="1"/>
          </p:cNvSpPr>
          <p:nvPr>
            <p:ph type="title"/>
          </p:nvPr>
        </p:nvSpPr>
        <p:spPr>
          <a:xfrm>
            <a:off x="533400" y="5105400"/>
            <a:ext cx="6554867" cy="1524000"/>
          </a:xfrm>
        </p:spPr>
        <p:txBody>
          <a:bodyPr>
            <a:normAutofit/>
          </a:bodyPr>
          <a:lstStyle/>
          <a:p>
            <a:pPr eaLnBrk="1" hangingPunct="1">
              <a:defRPr/>
            </a:pPr>
            <a:r>
              <a:rPr lang="en-US" b="1" dirty="0">
                <a:solidFill>
                  <a:srgbClr val="FFC000"/>
                </a:solidFill>
              </a:rPr>
              <a:t>General Borrowing Considerations</a:t>
            </a:r>
          </a:p>
        </p:txBody>
      </p:sp>
      <p:sp>
        <p:nvSpPr>
          <p:cNvPr id="3" name="Content Placeholder 2">
            <a:extLst>
              <a:ext uri="{FF2B5EF4-FFF2-40B4-BE49-F238E27FC236}">
                <a16:creationId xmlns:a16="http://schemas.microsoft.com/office/drawing/2014/main" id="{6CAD0794-59F6-48BE-AE34-7769C148A0C0}"/>
              </a:ext>
            </a:extLst>
          </p:cNvPr>
          <p:cNvSpPr>
            <a:spLocks noGrp="1"/>
          </p:cNvSpPr>
          <p:nvPr>
            <p:ph idx="1"/>
          </p:nvPr>
        </p:nvSpPr>
        <p:spPr>
          <a:xfrm>
            <a:off x="228600" y="-76200"/>
            <a:ext cx="8504238" cy="4572000"/>
          </a:xfrm>
        </p:spPr>
        <p:txBody>
          <a:bodyPr>
            <a:normAutofit/>
          </a:bodyPr>
          <a:lstStyle/>
          <a:p>
            <a:pPr marL="0" indent="0" eaLnBrk="1" hangingPunct="1">
              <a:buFont typeface="Wingdings 2" panose="05020102010507070707" pitchFamily="18" charset="2"/>
              <a:buNone/>
              <a:defRPr/>
            </a:pPr>
            <a:r>
              <a:rPr lang="en-US" b="1" dirty="0">
                <a:solidFill>
                  <a:schemeClr val="tx1"/>
                </a:solidFill>
              </a:rPr>
              <a:t>Districts should not expect to borrow against the full amount of proceeds they expect over the term of the State Penny.  </a:t>
            </a:r>
          </a:p>
          <a:p>
            <a:pPr lvl="1" eaLnBrk="1" hangingPunct="1">
              <a:defRPr/>
            </a:pPr>
            <a:r>
              <a:rPr lang="en-US" b="1" dirty="0">
                <a:solidFill>
                  <a:schemeClr val="tx1"/>
                </a:solidFill>
              </a:rPr>
              <a:t>Due to risk inherent in sales tax collection and because the State Penny is distributed on a per pupil basis, only 70 to 80 percent of the anticipated revenues are able to be accessed.  The per pupil basis includes resident students and does not adjust for open enrollment. </a:t>
            </a:r>
          </a:p>
          <a:p>
            <a:pPr lvl="1" eaLnBrk="1" hangingPunct="1">
              <a:defRPr/>
            </a:pPr>
            <a:r>
              <a:rPr lang="en-US" b="1" dirty="0">
                <a:solidFill>
                  <a:schemeClr val="tx1"/>
                </a:solidFill>
              </a:rPr>
              <a:t>Districts with declining enrollment may be able to borrow even less.</a:t>
            </a:r>
          </a:p>
          <a:p>
            <a:pPr marL="0" indent="0" eaLnBrk="1" hangingPunct="1">
              <a:buFont typeface="Wingdings 2" panose="05020102010507070707" pitchFamily="18" charset="2"/>
              <a:buNone/>
              <a:defRPr/>
            </a:pPr>
            <a:endParaRPr lang="en-US" dirty="0"/>
          </a:p>
        </p:txBody>
      </p:sp>
    </p:spTree>
    <p:extLst>
      <p:ext uri="{BB962C8B-B14F-4D97-AF65-F5344CB8AC3E}">
        <p14:creationId xmlns:p14="http://schemas.microsoft.com/office/powerpoint/2010/main" val="3281567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05400"/>
            <a:ext cx="6554867" cy="1524000"/>
          </a:xfrm>
        </p:spPr>
        <p:txBody>
          <a:bodyPr>
            <a:normAutofit/>
          </a:bodyPr>
          <a:lstStyle/>
          <a:p>
            <a:r>
              <a:rPr lang="en-US" b="1" dirty="0">
                <a:solidFill>
                  <a:srgbClr val="FFC000"/>
                </a:solidFill>
              </a:rPr>
              <a:t>Significance of the Penny to Taxpayers</a:t>
            </a:r>
          </a:p>
        </p:txBody>
      </p:sp>
      <p:sp>
        <p:nvSpPr>
          <p:cNvPr id="6" name="Content Placeholder 5">
            <a:extLst>
              <a:ext uri="{FF2B5EF4-FFF2-40B4-BE49-F238E27FC236}">
                <a16:creationId xmlns:a16="http://schemas.microsoft.com/office/drawing/2014/main" id="{F3811186-9711-3471-DFC5-CFFFCA9D6C36}"/>
              </a:ext>
            </a:extLst>
          </p:cNvPr>
          <p:cNvSpPr>
            <a:spLocks noGrp="1"/>
          </p:cNvSpPr>
          <p:nvPr>
            <p:ph idx="1"/>
          </p:nvPr>
        </p:nvSpPr>
        <p:spPr>
          <a:xfrm>
            <a:off x="385194" y="304800"/>
            <a:ext cx="8530206" cy="4495800"/>
          </a:xfrm>
        </p:spPr>
        <p:txBody>
          <a:bodyPr/>
          <a:lstStyle/>
          <a:p>
            <a:r>
              <a:rPr lang="en-US" b="1" dirty="0">
                <a:solidFill>
                  <a:schemeClr val="tx1"/>
                </a:solidFill>
              </a:rPr>
              <a:t>In Moravia, the state penny revenues to the district, using FY 2023 valuations and FY 2023 estimated sales tax distributions per pupil, are equal to about $2.70 per $1,000 of tax rate.  </a:t>
            </a:r>
          </a:p>
          <a:p>
            <a:pPr marL="0" indent="0">
              <a:buNone/>
            </a:pPr>
            <a:endParaRPr lang="en-US" b="1" dirty="0">
              <a:solidFill>
                <a:schemeClr val="tx1"/>
              </a:solidFill>
            </a:endParaRPr>
          </a:p>
          <a:p>
            <a:r>
              <a:rPr lang="en-US" b="1" dirty="0">
                <a:solidFill>
                  <a:schemeClr val="tx1"/>
                </a:solidFill>
              </a:rPr>
              <a:t>Without the penny, taxpayers would have to pay that level of taxation in today’s dollars to support this project for the next 20 years. </a:t>
            </a:r>
          </a:p>
          <a:p>
            <a:pPr marL="0" indent="0">
              <a:buNone/>
            </a:pPr>
            <a:endParaRPr lang="en-US" dirty="0"/>
          </a:p>
        </p:txBody>
      </p:sp>
    </p:spTree>
    <p:extLst>
      <p:ext uri="{BB962C8B-B14F-4D97-AF65-F5344CB8AC3E}">
        <p14:creationId xmlns:p14="http://schemas.microsoft.com/office/powerpoint/2010/main" val="1505535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228600" y="304800"/>
            <a:ext cx="8642350" cy="4305300"/>
          </a:xfrm>
        </p:spPr>
        <p:txBody>
          <a:bodyPr>
            <a:normAutofit/>
          </a:bodyPr>
          <a:lstStyle/>
          <a:p>
            <a:pPr eaLnBrk="1" hangingPunct="1"/>
            <a:r>
              <a:rPr lang="en-US" altLang="en-US" b="1" dirty="0">
                <a:solidFill>
                  <a:schemeClr val="tx1"/>
                </a:solidFill>
              </a:rPr>
              <a:t>Explain the process.</a:t>
            </a:r>
          </a:p>
          <a:p>
            <a:pPr eaLnBrk="1" hangingPunct="1"/>
            <a:r>
              <a:rPr lang="en-US" altLang="en-US" b="1" dirty="0">
                <a:solidFill>
                  <a:schemeClr val="tx1"/>
                </a:solidFill>
              </a:rPr>
              <a:t>Share how previous investments of SAVE have allowed your district to make reasonable improvements demonstrating responsible use.</a:t>
            </a:r>
          </a:p>
          <a:p>
            <a:pPr eaLnBrk="1" hangingPunct="1"/>
            <a:r>
              <a:rPr lang="en-US" altLang="en-US" b="1" dirty="0">
                <a:solidFill>
                  <a:schemeClr val="tx1"/>
                </a:solidFill>
              </a:rPr>
              <a:t>Define the uses for your district. </a:t>
            </a:r>
          </a:p>
          <a:p>
            <a:pPr eaLnBrk="1" hangingPunct="1"/>
            <a:r>
              <a:rPr lang="en-US" altLang="en-US" b="1" dirty="0">
                <a:solidFill>
                  <a:schemeClr val="tx1"/>
                </a:solidFill>
              </a:rPr>
              <a:t>Share the relationship between infrastructure or other uses and student learning.</a:t>
            </a:r>
          </a:p>
          <a:p>
            <a:pPr eaLnBrk="1" hangingPunct="1"/>
            <a:r>
              <a:rPr lang="en-US" altLang="en-US" b="1" dirty="0">
                <a:solidFill>
                  <a:schemeClr val="tx1"/>
                </a:solidFill>
              </a:rPr>
              <a:t>Recruit community stakeholders to help carry the message.</a:t>
            </a:r>
          </a:p>
        </p:txBody>
      </p:sp>
      <p:sp>
        <p:nvSpPr>
          <p:cNvPr id="3" name="Title 2">
            <a:extLst>
              <a:ext uri="{FF2B5EF4-FFF2-40B4-BE49-F238E27FC236}">
                <a16:creationId xmlns:a16="http://schemas.microsoft.com/office/drawing/2014/main" id="{5A947839-01DB-75E1-1896-7466D407704C}"/>
              </a:ext>
            </a:extLst>
          </p:cNvPr>
          <p:cNvSpPr>
            <a:spLocks noGrp="1"/>
          </p:cNvSpPr>
          <p:nvPr>
            <p:ph type="title"/>
          </p:nvPr>
        </p:nvSpPr>
        <p:spPr>
          <a:xfrm>
            <a:off x="471182" y="5029200"/>
            <a:ext cx="6554867" cy="1524000"/>
          </a:xfrm>
        </p:spPr>
        <p:txBody>
          <a:bodyPr/>
          <a:lstStyle/>
          <a:p>
            <a:r>
              <a:rPr lang="en-US" b="1" dirty="0">
                <a:solidFill>
                  <a:srgbClr val="FFC000"/>
                </a:solidFill>
              </a:rPr>
              <a:t>COMMUNICATING WITH THE PUBLIC</a:t>
            </a:r>
          </a:p>
        </p:txBody>
      </p:sp>
    </p:spTree>
    <p:extLst>
      <p:ext uri="{BB962C8B-B14F-4D97-AF65-F5344CB8AC3E}">
        <p14:creationId xmlns:p14="http://schemas.microsoft.com/office/powerpoint/2010/main" val="302979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609600" y="5334000"/>
            <a:ext cx="6554867" cy="1524000"/>
          </a:xfrm>
        </p:spPr>
        <p:txBody>
          <a:bodyPr>
            <a:normAutofit/>
          </a:bodyPr>
          <a:lstStyle/>
          <a:p>
            <a:pPr>
              <a:defRPr/>
            </a:pPr>
            <a:r>
              <a:rPr lang="en-US" altLang="en-US" b="1" dirty="0">
                <a:solidFill>
                  <a:srgbClr val="FFC000"/>
                </a:solidFill>
              </a:rPr>
              <a:t>Background</a:t>
            </a:r>
          </a:p>
        </p:txBody>
      </p:sp>
      <p:sp>
        <p:nvSpPr>
          <p:cNvPr id="16387" name="Content Placeholder 1"/>
          <p:cNvSpPr>
            <a:spLocks noGrp="1"/>
          </p:cNvSpPr>
          <p:nvPr>
            <p:ph idx="1"/>
          </p:nvPr>
        </p:nvSpPr>
        <p:spPr>
          <a:xfrm>
            <a:off x="304800" y="228600"/>
            <a:ext cx="8458200" cy="4038600"/>
          </a:xfrm>
        </p:spPr>
        <p:txBody>
          <a:bodyPr>
            <a:normAutofit fontScale="92500" lnSpcReduction="10000"/>
          </a:bodyPr>
          <a:lstStyle/>
          <a:p>
            <a:pPr eaLnBrk="1" hangingPunct="1"/>
            <a:r>
              <a:rPr lang="en-US" altLang="en-US" sz="2800" b="1" u="sng" dirty="0">
                <a:solidFill>
                  <a:schemeClr val="tx1"/>
                </a:solidFill>
              </a:rPr>
              <a:t>In 1998</a:t>
            </a:r>
            <a:r>
              <a:rPr lang="en-US" altLang="en-US" sz="2800" b="1" dirty="0">
                <a:solidFill>
                  <a:schemeClr val="tx1"/>
                </a:solidFill>
              </a:rPr>
              <a:t>, the legislature created the school infrastructure local option (SILO) sales tax.  </a:t>
            </a:r>
          </a:p>
          <a:p>
            <a:pPr eaLnBrk="1" hangingPunct="1"/>
            <a:r>
              <a:rPr lang="en-US" altLang="en-US" sz="2800" b="1" u="sng" dirty="0">
                <a:solidFill>
                  <a:schemeClr val="tx1"/>
                </a:solidFill>
              </a:rPr>
              <a:t>By 2007</a:t>
            </a:r>
            <a:r>
              <a:rPr lang="en-US" altLang="en-US" sz="2800" b="1" dirty="0">
                <a:solidFill>
                  <a:schemeClr val="tx1"/>
                </a:solidFill>
              </a:rPr>
              <a:t>, voters in all 99 counties had approved a SILO. </a:t>
            </a:r>
          </a:p>
          <a:p>
            <a:pPr eaLnBrk="1" hangingPunct="1"/>
            <a:r>
              <a:rPr lang="en-US" altLang="en-US" sz="2800" b="1" u="sng" dirty="0">
                <a:solidFill>
                  <a:schemeClr val="tx1"/>
                </a:solidFill>
              </a:rPr>
              <a:t>In 2008</a:t>
            </a:r>
            <a:r>
              <a:rPr lang="en-US" altLang="en-US" sz="2800" b="1" dirty="0">
                <a:solidFill>
                  <a:schemeClr val="tx1"/>
                </a:solidFill>
              </a:rPr>
              <a:t>, the legislature replaced the SILO with a state penny for school infrastructure and property tax relief through Dec. 31, 2029.  </a:t>
            </a:r>
            <a:r>
              <a:rPr lang="en-US" altLang="en-US" sz="2800" b="1" i="1" dirty="0">
                <a:solidFill>
                  <a:schemeClr val="tx1"/>
                </a:solidFill>
              </a:rPr>
              <a:t>This changed from a county wide to a school district wide election, allowing districts to have one set of ballot language governing expenditures</a:t>
            </a:r>
            <a:r>
              <a:rPr lang="en-US" altLang="en-US" sz="2800" i="1" dirty="0">
                <a:solidFill>
                  <a:schemeClr val="tx1"/>
                </a:solidFill>
              </a:rPr>
              <a:t>. </a:t>
            </a:r>
          </a:p>
        </p:txBody>
      </p:sp>
    </p:spTree>
    <p:extLst>
      <p:ext uri="{BB962C8B-B14F-4D97-AF65-F5344CB8AC3E}">
        <p14:creationId xmlns:p14="http://schemas.microsoft.com/office/powerpoint/2010/main" val="156598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609600" y="5334000"/>
            <a:ext cx="6554867" cy="1524000"/>
          </a:xfrm>
        </p:spPr>
        <p:txBody>
          <a:bodyPr/>
          <a:lstStyle/>
          <a:p>
            <a:r>
              <a:rPr lang="en-US" altLang="en-US" b="1" dirty="0">
                <a:solidFill>
                  <a:srgbClr val="FFC000"/>
                </a:solidFill>
              </a:rPr>
              <a:t>Background</a:t>
            </a:r>
          </a:p>
        </p:txBody>
      </p:sp>
      <p:sp>
        <p:nvSpPr>
          <p:cNvPr id="17411" name="Content Placeholder 1"/>
          <p:cNvSpPr>
            <a:spLocks noGrp="1"/>
          </p:cNvSpPr>
          <p:nvPr>
            <p:ph idx="1"/>
          </p:nvPr>
        </p:nvSpPr>
        <p:spPr>
          <a:xfrm>
            <a:off x="304800" y="304800"/>
            <a:ext cx="8229600" cy="4525963"/>
          </a:xfrm>
        </p:spPr>
        <p:txBody>
          <a:bodyPr>
            <a:normAutofit fontScale="92500" lnSpcReduction="10000"/>
          </a:bodyPr>
          <a:lstStyle/>
          <a:p>
            <a:pPr eaLnBrk="1" hangingPunct="1"/>
            <a:r>
              <a:rPr lang="en-US" altLang="en-US" sz="2800" b="1" dirty="0">
                <a:solidFill>
                  <a:schemeClr val="tx1"/>
                </a:solidFill>
              </a:rPr>
              <a:t>The state penny continued the SILO requirement of voter approval of a Revenue Purpose Statement to authorize expenditures of the sales tax.  </a:t>
            </a:r>
          </a:p>
          <a:p>
            <a:pPr eaLnBrk="1" hangingPunct="1"/>
            <a:r>
              <a:rPr lang="en-US" altLang="en-US" sz="2800" b="1" dirty="0">
                <a:solidFill>
                  <a:schemeClr val="tx1"/>
                </a:solidFill>
              </a:rPr>
              <a:t>A simple majority of voters (50% +1) is required to extend an existing RPS or approve a new one. </a:t>
            </a:r>
          </a:p>
          <a:p>
            <a:pPr eaLnBrk="1" hangingPunct="1"/>
            <a:r>
              <a:rPr lang="en-US" altLang="en-US" sz="2800" b="1" dirty="0">
                <a:solidFill>
                  <a:schemeClr val="tx1"/>
                </a:solidFill>
              </a:rPr>
              <a:t>This vote does not determine whether the tax will be collected – state law imposes the penny of sales tax.  The Revenue Purpose Statement directs how the revenues for the school district will be spent.</a:t>
            </a:r>
          </a:p>
        </p:txBody>
      </p:sp>
    </p:spTree>
    <p:extLst>
      <p:ext uri="{BB962C8B-B14F-4D97-AF65-F5344CB8AC3E}">
        <p14:creationId xmlns:p14="http://schemas.microsoft.com/office/powerpoint/2010/main" val="427308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1E21-40E8-4756-ABA3-D8ECD93A90C5}"/>
              </a:ext>
            </a:extLst>
          </p:cNvPr>
          <p:cNvSpPr>
            <a:spLocks noGrp="1"/>
          </p:cNvSpPr>
          <p:nvPr>
            <p:ph type="title"/>
          </p:nvPr>
        </p:nvSpPr>
        <p:spPr>
          <a:xfrm>
            <a:off x="685800" y="5337175"/>
            <a:ext cx="6554867" cy="1524000"/>
          </a:xfrm>
        </p:spPr>
        <p:txBody>
          <a:bodyPr/>
          <a:lstStyle/>
          <a:p>
            <a:pPr eaLnBrk="1" hangingPunct="1">
              <a:defRPr/>
            </a:pPr>
            <a:r>
              <a:rPr lang="en-US" b="1" dirty="0">
                <a:solidFill>
                  <a:srgbClr val="FFC000"/>
                </a:solidFill>
              </a:rPr>
              <a:t>Penny Extension</a:t>
            </a:r>
          </a:p>
        </p:txBody>
      </p:sp>
      <p:sp>
        <p:nvSpPr>
          <p:cNvPr id="18435" name="Content Placeholder 2"/>
          <p:cNvSpPr>
            <a:spLocks noGrp="1"/>
          </p:cNvSpPr>
          <p:nvPr>
            <p:ph idx="1"/>
          </p:nvPr>
        </p:nvSpPr>
        <p:spPr>
          <a:xfrm>
            <a:off x="228600" y="0"/>
            <a:ext cx="8504238" cy="4651375"/>
          </a:xfrm>
        </p:spPr>
        <p:txBody>
          <a:bodyPr>
            <a:normAutofit/>
          </a:bodyPr>
          <a:lstStyle/>
          <a:p>
            <a:pPr eaLnBrk="1" hangingPunct="1"/>
            <a:r>
              <a:rPr lang="en-US" altLang="en-US" b="1" dirty="0">
                <a:solidFill>
                  <a:schemeClr val="tx1"/>
                </a:solidFill>
              </a:rPr>
              <a:t>In 2019, HF 546 extended the state penny until Jan. 1, 2051, allowing for districts to have a longer borrowing window for infrastructure projects. </a:t>
            </a:r>
          </a:p>
          <a:p>
            <a:pPr marL="0" indent="0" eaLnBrk="1" hangingPunct="1">
              <a:buNone/>
            </a:pPr>
            <a:endParaRPr lang="en-US" altLang="en-US" b="1" dirty="0">
              <a:solidFill>
                <a:schemeClr val="tx1"/>
              </a:solidFill>
            </a:endParaRPr>
          </a:p>
          <a:p>
            <a:pPr eaLnBrk="1" hangingPunct="1"/>
            <a:r>
              <a:rPr lang="en-US" altLang="en-US" b="1" dirty="0">
                <a:solidFill>
                  <a:schemeClr val="tx1"/>
                </a:solidFill>
              </a:rPr>
              <a:t>Part of the SAVE revenue going forward was directed to property tax relief, which will phase in over time if sufficient sales tax growth benchmarks are met. </a:t>
            </a:r>
          </a:p>
        </p:txBody>
      </p:sp>
    </p:spTree>
    <p:extLst>
      <p:ext uri="{BB962C8B-B14F-4D97-AF65-F5344CB8AC3E}">
        <p14:creationId xmlns:p14="http://schemas.microsoft.com/office/powerpoint/2010/main" val="105006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1E21-40E8-4756-ABA3-D8ECD93A90C5}"/>
              </a:ext>
            </a:extLst>
          </p:cNvPr>
          <p:cNvSpPr>
            <a:spLocks noGrp="1"/>
          </p:cNvSpPr>
          <p:nvPr>
            <p:ph type="title"/>
          </p:nvPr>
        </p:nvSpPr>
        <p:spPr>
          <a:xfrm>
            <a:off x="533400" y="5129868"/>
            <a:ext cx="6554867" cy="1524000"/>
          </a:xfrm>
        </p:spPr>
        <p:txBody>
          <a:bodyPr>
            <a:normAutofit/>
          </a:bodyPr>
          <a:lstStyle/>
          <a:p>
            <a:pPr eaLnBrk="1" hangingPunct="1">
              <a:defRPr/>
            </a:pPr>
            <a:r>
              <a:rPr lang="en-US" b="1" dirty="0">
                <a:solidFill>
                  <a:srgbClr val="FFC000"/>
                </a:solidFill>
              </a:rPr>
              <a:t>Penny Extension Property Tax Relief</a:t>
            </a:r>
          </a:p>
        </p:txBody>
      </p:sp>
      <p:sp>
        <p:nvSpPr>
          <p:cNvPr id="18435" name="Content Placeholder 2"/>
          <p:cNvSpPr>
            <a:spLocks noGrp="1"/>
          </p:cNvSpPr>
          <p:nvPr>
            <p:ph idx="1"/>
          </p:nvPr>
        </p:nvSpPr>
        <p:spPr>
          <a:xfrm>
            <a:off x="319881" y="228600"/>
            <a:ext cx="8504238" cy="4572000"/>
          </a:xfrm>
        </p:spPr>
        <p:txBody>
          <a:bodyPr>
            <a:normAutofit fontScale="85000" lnSpcReduction="10000"/>
          </a:bodyPr>
          <a:lstStyle/>
          <a:p>
            <a:r>
              <a:rPr lang="en-US" altLang="en-US" sz="2400" dirty="0">
                <a:solidFill>
                  <a:schemeClr val="tx1"/>
                </a:solidFill>
              </a:rPr>
              <a:t>Starting in FY 2021, for fiscal years in which the growth of SAVE is more than 2.0% over the previous fiscal year, the amount directed into the PTER Fund will increase by 1.0% until it reaches a cap of 30.0% of the funds generated by SAVE.</a:t>
            </a:r>
          </a:p>
          <a:p>
            <a:r>
              <a:rPr lang="en-US" altLang="en-US" sz="2400" dirty="0">
                <a:solidFill>
                  <a:schemeClr val="tx1"/>
                </a:solidFill>
              </a:rPr>
              <a:t>Beginning in FY 2021, one-half of the increase in funds each year will flow into a newly created Foundation Base Supplement Fund (FBSF) within the PTER Fund, which will function to increase the State cost per pupil foundation level. The FY 2023 foundation level set in Iowa Code section 257.1(2)(b) was 88.4% of the State cost per pupil. </a:t>
            </a:r>
          </a:p>
          <a:p>
            <a:r>
              <a:rPr lang="en-US" altLang="en-US" sz="2400" b="1" i="1" dirty="0">
                <a:solidFill>
                  <a:schemeClr val="tx1"/>
                </a:solidFill>
              </a:rPr>
              <a:t>This tax relief combined with the use of the state penny for school infrastructure and technology, as directed by the Revenue Purpose Statement, will provide improved facilities and updated computers without having to increase property taxes locally. </a:t>
            </a:r>
          </a:p>
        </p:txBody>
      </p:sp>
    </p:spTree>
    <p:extLst>
      <p:ext uri="{BB962C8B-B14F-4D97-AF65-F5344CB8AC3E}">
        <p14:creationId xmlns:p14="http://schemas.microsoft.com/office/powerpoint/2010/main" val="1555208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FBC-458D-4CCD-AA93-5CBA2AFEDF38}"/>
              </a:ext>
            </a:extLst>
          </p:cNvPr>
          <p:cNvSpPr>
            <a:spLocks noGrp="1"/>
          </p:cNvSpPr>
          <p:nvPr>
            <p:ph type="title"/>
          </p:nvPr>
        </p:nvSpPr>
        <p:spPr>
          <a:xfrm>
            <a:off x="609600" y="5105400"/>
            <a:ext cx="6554867" cy="1524000"/>
          </a:xfrm>
        </p:spPr>
        <p:txBody>
          <a:bodyPr>
            <a:normAutofit/>
          </a:bodyPr>
          <a:lstStyle/>
          <a:p>
            <a:pPr eaLnBrk="1" hangingPunct="1">
              <a:defRPr/>
            </a:pPr>
            <a:r>
              <a:rPr lang="en-US" b="1" dirty="0">
                <a:solidFill>
                  <a:srgbClr val="FFC000"/>
                </a:solidFill>
              </a:rPr>
              <a:t>Revenue Purpose Statement Extensions</a:t>
            </a:r>
          </a:p>
        </p:txBody>
      </p:sp>
      <p:sp>
        <p:nvSpPr>
          <p:cNvPr id="3" name="Content Placeholder 2">
            <a:extLst>
              <a:ext uri="{FF2B5EF4-FFF2-40B4-BE49-F238E27FC236}">
                <a16:creationId xmlns:a16="http://schemas.microsoft.com/office/drawing/2014/main" id="{96CF939A-4679-4CDD-B562-DB7E78C1C653}"/>
              </a:ext>
            </a:extLst>
          </p:cNvPr>
          <p:cNvSpPr>
            <a:spLocks noGrp="1"/>
          </p:cNvSpPr>
          <p:nvPr>
            <p:ph idx="1"/>
          </p:nvPr>
        </p:nvSpPr>
        <p:spPr>
          <a:xfrm>
            <a:off x="319881" y="533400"/>
            <a:ext cx="8504238" cy="4572000"/>
          </a:xfrm>
        </p:spPr>
        <p:txBody>
          <a:bodyPr>
            <a:normAutofit/>
          </a:bodyPr>
          <a:lstStyle/>
          <a:p>
            <a:pPr eaLnBrk="1" hangingPunct="1">
              <a:defRPr/>
            </a:pPr>
            <a:r>
              <a:rPr lang="en-US" b="1" dirty="0">
                <a:solidFill>
                  <a:schemeClr val="tx1"/>
                </a:solidFill>
              </a:rPr>
              <a:t>The </a:t>
            </a:r>
            <a:r>
              <a:rPr lang="en-US" b="1" u="sng" dirty="0">
                <a:solidFill>
                  <a:schemeClr val="tx1"/>
                </a:solidFill>
              </a:rPr>
              <a:t>new law sunset all existing RPS on July 1, 2031 </a:t>
            </a:r>
            <a:r>
              <a:rPr lang="en-US" b="1" dirty="0">
                <a:solidFill>
                  <a:schemeClr val="tx1"/>
                </a:solidFill>
              </a:rPr>
              <a:t>or the existing RPS expiration date authorized by voters, whichever happens first. </a:t>
            </a:r>
          </a:p>
          <a:p>
            <a:pPr eaLnBrk="1" hangingPunct="1">
              <a:defRPr/>
            </a:pPr>
            <a:r>
              <a:rPr lang="en-US" b="1" dirty="0">
                <a:solidFill>
                  <a:schemeClr val="tx1"/>
                </a:solidFill>
              </a:rPr>
              <a:t>If district voters had earlier approved an RPS up to the year 2031, the district may borrow against revenues between today and the final date of the RPS, but no later than 2031. </a:t>
            </a:r>
          </a:p>
          <a:p>
            <a:pPr eaLnBrk="1" hangingPunct="1">
              <a:defRPr/>
            </a:pPr>
            <a:r>
              <a:rPr lang="en-US" b="1" u="sng" dirty="0">
                <a:solidFill>
                  <a:schemeClr val="tx1"/>
                </a:solidFill>
              </a:rPr>
              <a:t>Districts may not borrow against the proceeds generated between the years 2032 and 2051 </a:t>
            </a:r>
            <a:r>
              <a:rPr lang="en-US" b="1" dirty="0">
                <a:solidFill>
                  <a:schemeClr val="tx1"/>
                </a:solidFill>
              </a:rPr>
              <a:t>(the extended sunset of the State Penny) without first having voters approve a RPS covering that period. </a:t>
            </a:r>
          </a:p>
          <a:p>
            <a:pPr marL="0" indent="0" eaLnBrk="1" hangingPunct="1">
              <a:buFont typeface="Wingdings 2" panose="05020102010507070707" pitchFamily="18" charset="2"/>
              <a:buNone/>
              <a:defRPr/>
            </a:pPr>
            <a:endParaRPr lang="en-US" dirty="0"/>
          </a:p>
        </p:txBody>
      </p:sp>
    </p:spTree>
    <p:extLst>
      <p:ext uri="{BB962C8B-B14F-4D97-AF65-F5344CB8AC3E}">
        <p14:creationId xmlns:p14="http://schemas.microsoft.com/office/powerpoint/2010/main" val="580652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692" y="5105400"/>
            <a:ext cx="6554867" cy="1524000"/>
          </a:xfrm>
        </p:spPr>
        <p:txBody>
          <a:bodyPr>
            <a:normAutofit/>
          </a:bodyPr>
          <a:lstStyle/>
          <a:p>
            <a:r>
              <a:rPr lang="en-US" b="1" dirty="0">
                <a:solidFill>
                  <a:srgbClr val="FFC000"/>
                </a:solidFill>
              </a:rPr>
              <a:t>Rationale for Approving RPS Now</a:t>
            </a:r>
          </a:p>
        </p:txBody>
      </p:sp>
      <p:sp>
        <p:nvSpPr>
          <p:cNvPr id="3" name="Content Placeholder 2"/>
          <p:cNvSpPr>
            <a:spLocks noGrp="1"/>
          </p:cNvSpPr>
          <p:nvPr>
            <p:ph idx="1"/>
          </p:nvPr>
        </p:nvSpPr>
        <p:spPr>
          <a:xfrm>
            <a:off x="228600" y="-17478"/>
            <a:ext cx="8610600" cy="5275277"/>
          </a:xfrm>
        </p:spPr>
        <p:txBody>
          <a:bodyPr>
            <a:normAutofit/>
          </a:bodyPr>
          <a:lstStyle/>
          <a:p>
            <a:r>
              <a:rPr lang="en-US" b="1" dirty="0">
                <a:solidFill>
                  <a:schemeClr val="tx1"/>
                </a:solidFill>
              </a:rPr>
              <a:t>The longer borrowing window allows for projects to be completed earlier, benefitting today’s and tomorrow’s students. </a:t>
            </a:r>
          </a:p>
          <a:p>
            <a:r>
              <a:rPr lang="en-US" b="1" dirty="0">
                <a:solidFill>
                  <a:schemeClr val="tx1"/>
                </a:solidFill>
              </a:rPr>
              <a:t>Interest rates could go higher down the road, making the state penny capacity today go further toward meeting facility, technology and bus equipment needs compared to delay in borrowing. </a:t>
            </a:r>
          </a:p>
          <a:p>
            <a:r>
              <a:rPr lang="en-US" b="1" dirty="0">
                <a:solidFill>
                  <a:schemeClr val="tx1"/>
                </a:solidFill>
              </a:rPr>
              <a:t>Investments in school facilities also help school districts to attract and retain quality staff, otherwise in short supply in many rural districts. Obligating the future funds now effectively protects them for schools to prevent a future legislature from “scooping” the future funds for another purpose. </a:t>
            </a:r>
          </a:p>
        </p:txBody>
      </p:sp>
    </p:spTree>
    <p:extLst>
      <p:ext uri="{BB962C8B-B14F-4D97-AF65-F5344CB8AC3E}">
        <p14:creationId xmlns:p14="http://schemas.microsoft.com/office/powerpoint/2010/main" val="258137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685800" y="152400"/>
            <a:ext cx="7924800" cy="1143000"/>
          </a:xfrm>
        </p:spPr>
        <p:txBody>
          <a:bodyPr>
            <a:normAutofit/>
          </a:bodyPr>
          <a:lstStyle/>
          <a:p>
            <a:pPr eaLnBrk="1" hangingPunct="1"/>
            <a:r>
              <a:rPr lang="en-US" altLang="en-US" dirty="0"/>
              <a:t>School Infrastructure and Property Tax Relief Purposes</a:t>
            </a:r>
          </a:p>
        </p:txBody>
      </p:sp>
      <p:sp>
        <p:nvSpPr>
          <p:cNvPr id="11266" name="Content Placeholder 1">
            <a:extLst>
              <a:ext uri="{FF2B5EF4-FFF2-40B4-BE49-F238E27FC236}">
                <a16:creationId xmlns:a16="http://schemas.microsoft.com/office/drawing/2014/main" id="{81BD7262-08DA-4B58-9C16-80B5D1D9B12B}"/>
              </a:ext>
            </a:extLst>
          </p:cNvPr>
          <p:cNvSpPr>
            <a:spLocks noGrp="1"/>
          </p:cNvSpPr>
          <p:nvPr>
            <p:ph idx="1"/>
          </p:nvPr>
        </p:nvSpPr>
        <p:spPr>
          <a:xfrm>
            <a:off x="304800" y="1295400"/>
            <a:ext cx="8610600" cy="5334000"/>
          </a:xfrm>
        </p:spPr>
        <p:txBody>
          <a:bodyPr>
            <a:normAutofit fontScale="92500" lnSpcReduction="20000"/>
          </a:bodyPr>
          <a:lstStyle/>
          <a:p>
            <a:pPr>
              <a:defRPr/>
            </a:pPr>
            <a:r>
              <a:rPr lang="en-US" sz="2800" b="1" dirty="0">
                <a:solidFill>
                  <a:schemeClr val="tx1"/>
                </a:solidFill>
              </a:rPr>
              <a:t>Sales tax revenues for schools are covered under Chapter 423F of the </a:t>
            </a:r>
            <a:r>
              <a:rPr lang="en-US" sz="2800" b="1" u="sng" dirty="0">
                <a:solidFill>
                  <a:schemeClr val="tx1"/>
                </a:solidFill>
              </a:rPr>
              <a:t>Code of Iowa</a:t>
            </a:r>
            <a:r>
              <a:rPr lang="en-US" sz="2800" b="1" dirty="0">
                <a:solidFill>
                  <a:schemeClr val="tx1"/>
                </a:solidFill>
              </a:rPr>
              <a:t>.</a:t>
            </a:r>
          </a:p>
          <a:p>
            <a:pPr>
              <a:defRPr/>
            </a:pPr>
            <a:r>
              <a:rPr lang="en-US" sz="2800" b="1" dirty="0">
                <a:solidFill>
                  <a:schemeClr val="tx1"/>
                </a:solidFill>
              </a:rPr>
              <a:t>Revenues may be used for school infrastructure or property tax relief as defined in the 2007 Iowa Code, Section 423E.3</a:t>
            </a:r>
          </a:p>
          <a:p>
            <a:pPr>
              <a:defRPr/>
            </a:pPr>
            <a:r>
              <a:rPr lang="en-US" sz="2800" b="1" dirty="0">
                <a:solidFill>
                  <a:schemeClr val="tx1"/>
                </a:solidFill>
              </a:rPr>
              <a:t>The law further prohibits a future legislature from changing the uses of the state penny unless they have a 2/3</a:t>
            </a:r>
            <a:r>
              <a:rPr lang="en-US" sz="2800" b="1" baseline="30000" dirty="0">
                <a:solidFill>
                  <a:schemeClr val="tx1"/>
                </a:solidFill>
              </a:rPr>
              <a:t>rd</a:t>
            </a:r>
            <a:r>
              <a:rPr lang="en-US" sz="2800" b="1" dirty="0">
                <a:solidFill>
                  <a:schemeClr val="tx1"/>
                </a:solidFill>
              </a:rPr>
              <a:t> vote in both the House and Senate. </a:t>
            </a:r>
          </a:p>
          <a:p>
            <a:pPr>
              <a:defRPr/>
            </a:pPr>
            <a:r>
              <a:rPr lang="en-US" sz="2800" b="1" dirty="0">
                <a:solidFill>
                  <a:schemeClr val="tx1"/>
                </a:solidFill>
              </a:rPr>
              <a:t>Although the requirement shows legislative intent to protect the funds,  this prohibition can be changed by a simple majority vote to amend it or </a:t>
            </a:r>
            <a:r>
              <a:rPr lang="en-US" sz="2800" b="1" dirty="0" err="1">
                <a:solidFill>
                  <a:schemeClr val="tx1"/>
                </a:solidFill>
              </a:rPr>
              <a:t>notwithstand</a:t>
            </a:r>
            <a:r>
              <a:rPr lang="en-US" sz="2800" b="1" dirty="0">
                <a:solidFill>
                  <a:schemeClr val="tx1"/>
                </a:solidFill>
              </a:rPr>
              <a:t> it (which is legalese for “ignore it”). That would require a majority vote in the House, Senate and signature of the Governor. </a:t>
            </a:r>
          </a:p>
        </p:txBody>
      </p:sp>
    </p:spTree>
    <p:extLst>
      <p:ext uri="{BB962C8B-B14F-4D97-AF65-F5344CB8AC3E}">
        <p14:creationId xmlns:p14="http://schemas.microsoft.com/office/powerpoint/2010/main" val="3759700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E780CC-74AD-4597-AC4E-6A1B26327ABC}"/>
              </a:ext>
            </a:extLst>
          </p:cNvPr>
          <p:cNvSpPr>
            <a:spLocks noGrp="1"/>
          </p:cNvSpPr>
          <p:nvPr>
            <p:ph type="title"/>
          </p:nvPr>
        </p:nvSpPr>
        <p:spPr>
          <a:xfrm>
            <a:off x="457200" y="5108895"/>
            <a:ext cx="6554867" cy="1524000"/>
          </a:xfrm>
        </p:spPr>
        <p:txBody>
          <a:bodyPr>
            <a:normAutofit/>
          </a:bodyPr>
          <a:lstStyle/>
          <a:p>
            <a:pPr eaLnBrk="1" fontAlgn="auto" hangingPunct="1">
              <a:spcAft>
                <a:spcPts val="0"/>
              </a:spcAft>
              <a:defRPr/>
            </a:pPr>
            <a:r>
              <a:rPr lang="en-US" b="1" dirty="0">
                <a:solidFill>
                  <a:srgbClr val="FFC000"/>
                </a:solidFill>
              </a:rPr>
              <a:t>Specific Uses</a:t>
            </a:r>
            <a:br>
              <a:rPr lang="en-US" b="1" dirty="0">
                <a:solidFill>
                  <a:srgbClr val="FFC000"/>
                </a:solidFill>
              </a:rPr>
            </a:br>
            <a:r>
              <a:rPr lang="en-US" sz="2000" b="1" i="1" dirty="0">
                <a:solidFill>
                  <a:srgbClr val="FFC000"/>
                </a:solidFill>
              </a:rPr>
              <a:t>(defined in the 2007 Iowa Code, Section 423E.3)</a:t>
            </a:r>
          </a:p>
        </p:txBody>
      </p:sp>
      <p:sp>
        <p:nvSpPr>
          <p:cNvPr id="21507" name="Content Placeholder 1"/>
          <p:cNvSpPr>
            <a:spLocks noGrp="1"/>
          </p:cNvSpPr>
          <p:nvPr>
            <p:ph idx="1"/>
          </p:nvPr>
        </p:nvSpPr>
        <p:spPr>
          <a:xfrm>
            <a:off x="381000" y="228600"/>
            <a:ext cx="8305800" cy="4800600"/>
          </a:xfrm>
        </p:spPr>
        <p:txBody>
          <a:bodyPr>
            <a:normAutofit fontScale="92500"/>
          </a:bodyPr>
          <a:lstStyle/>
          <a:p>
            <a:pPr eaLnBrk="1" hangingPunct="1"/>
            <a:r>
              <a:rPr lang="en-US" altLang="en-US" sz="2800" b="1" dirty="0">
                <a:solidFill>
                  <a:schemeClr val="tx1"/>
                </a:solidFill>
              </a:rPr>
              <a:t>Construction, reconstruction, repair, and demolition work</a:t>
            </a:r>
          </a:p>
          <a:p>
            <a:pPr eaLnBrk="1" hangingPunct="1"/>
            <a:r>
              <a:rPr lang="en-US" altLang="en-US" sz="2800" b="1" dirty="0">
                <a:solidFill>
                  <a:schemeClr val="tx1"/>
                </a:solidFill>
              </a:rPr>
              <a:t>Purchasing, or remodeling of schoolhouses, stadiums, gyms, fieldhouses, and bus garages</a:t>
            </a:r>
          </a:p>
          <a:p>
            <a:pPr eaLnBrk="1" hangingPunct="1"/>
            <a:r>
              <a:rPr lang="en-US" altLang="en-US" sz="2800" b="1" dirty="0">
                <a:solidFill>
                  <a:schemeClr val="tx1"/>
                </a:solidFill>
              </a:rPr>
              <a:t>Procurement of schoolhouse construction sites and the making of site improvements</a:t>
            </a:r>
          </a:p>
          <a:p>
            <a:pPr eaLnBrk="1" hangingPunct="1"/>
            <a:r>
              <a:rPr lang="en-US" altLang="en-US" sz="2800" b="1" dirty="0">
                <a:solidFill>
                  <a:schemeClr val="tx1"/>
                </a:solidFill>
              </a:rPr>
              <a:t>The payment or retirement of property tax or sales tax revenue bonds.</a:t>
            </a:r>
          </a:p>
          <a:p>
            <a:pPr eaLnBrk="1" hangingPunct="1"/>
            <a:r>
              <a:rPr lang="en-US" altLang="en-US" sz="2800" b="1" dirty="0">
                <a:solidFill>
                  <a:schemeClr val="tx1"/>
                </a:solidFill>
              </a:rPr>
              <a:t>Anything authorized in Iowa Code 298.3 (PPEL)</a:t>
            </a:r>
          </a:p>
          <a:p>
            <a:pPr eaLnBrk="1" hangingPunct="1"/>
            <a:endParaRPr lang="en-US" altLang="en-US" dirty="0"/>
          </a:p>
        </p:txBody>
      </p:sp>
    </p:spTree>
    <p:extLst>
      <p:ext uri="{BB962C8B-B14F-4D97-AF65-F5344CB8AC3E}">
        <p14:creationId xmlns:p14="http://schemas.microsoft.com/office/powerpoint/2010/main" val="524744833"/>
      </p:ext>
    </p:extLst>
  </p:cSld>
  <p:clrMapOvr>
    <a:masterClrMapping/>
  </p:clrMapOvr>
</p:sld>
</file>

<file path=ppt/theme/theme1.xml><?xml version="1.0" encoding="utf-8"?>
<a:theme xmlns:a="http://schemas.openxmlformats.org/drawingml/2006/main" name="ISFIS-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FIS-Green" id="{36109C64-15B0-44C9-A717-F66B6D07A4ED}" vid="{5DA91592-39CB-4BEE-AD6D-C549682993B7}"/>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47009</TotalTime>
  <Words>1516</Words>
  <Application>Microsoft Office PowerPoint</Application>
  <PresentationFormat>On-screen Show (4:3)</PresentationFormat>
  <Paragraphs>106</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Century Gothic</vt:lpstr>
      <vt:lpstr>Wingdings</vt:lpstr>
      <vt:lpstr>Wingdings 2</vt:lpstr>
      <vt:lpstr>Wingdings 3</vt:lpstr>
      <vt:lpstr>ISFIS-Green</vt:lpstr>
      <vt:lpstr>Slice</vt:lpstr>
      <vt:lpstr>Moravia Community School District</vt:lpstr>
      <vt:lpstr>Background</vt:lpstr>
      <vt:lpstr>Background</vt:lpstr>
      <vt:lpstr>Penny Extension</vt:lpstr>
      <vt:lpstr>Penny Extension Property Tax Relief</vt:lpstr>
      <vt:lpstr>Revenue Purpose Statement Extensions</vt:lpstr>
      <vt:lpstr>Rationale for Approving RPS Now</vt:lpstr>
      <vt:lpstr>School Infrastructure and Property Tax Relief Purposes</vt:lpstr>
      <vt:lpstr>Specific Uses (defined in the 2007 Iowa Code, Section 423E.3)</vt:lpstr>
      <vt:lpstr>Specific Uses Continued Physical Plant and Equipment Levy (Iowa Code 298.3)</vt:lpstr>
      <vt:lpstr>Specific Uses Continued PERL (Iowa Code 300.2) including:</vt:lpstr>
      <vt:lpstr>Plans for RPS at Moravia CSD</vt:lpstr>
      <vt:lpstr>RPS Process</vt:lpstr>
      <vt:lpstr>Schools are limited to a few Special Election dates Every Year:</vt:lpstr>
      <vt:lpstr>Timing of the Revenues</vt:lpstr>
      <vt:lpstr>General Borrowing Considerations</vt:lpstr>
      <vt:lpstr>Significance of the Penny to Taxpayers</vt:lpstr>
      <vt:lpstr>COMMUNICATING WITH THE PUBLIC</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Title</dc:title>
  <dc:creator>Susie</dc:creator>
  <cp:lastModifiedBy>Christina Bickel</cp:lastModifiedBy>
  <cp:revision>3387</cp:revision>
  <cp:lastPrinted>2020-04-15T21:30:28Z</cp:lastPrinted>
  <dcterms:created xsi:type="dcterms:W3CDTF">2014-07-14T21:17:36Z</dcterms:created>
  <dcterms:modified xsi:type="dcterms:W3CDTF">2023-09-29T13:15:01Z</dcterms:modified>
</cp:coreProperties>
</file>